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A2504-A131-4918-A9C2-395AED004588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FF2D0-605D-4D56-A161-3E8B6CD72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 smtClean="0"/>
              <a:t>BPA Definition</a:t>
            </a:r>
            <a:endParaRPr lang="en-US" sz="8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</a:t>
            </a:r>
            <a:r>
              <a:rPr lang="en-US" sz="2000" dirty="0"/>
              <a:t>Blanket Purchase Agreement (BPA) is a </a:t>
            </a:r>
            <a:r>
              <a:rPr lang="en-US" sz="2000" dirty="0" smtClean="0"/>
              <a:t>“charge account” arrangement</a:t>
            </a:r>
            <a:r>
              <a:rPr lang="en-US" sz="2000" dirty="0"/>
              <a:t>, using a purchase order form, between a </a:t>
            </a:r>
            <a:r>
              <a:rPr lang="en-US" sz="2000" dirty="0" smtClean="0"/>
              <a:t>buyer and </a:t>
            </a:r>
            <a:r>
              <a:rPr lang="en-US" sz="2000" dirty="0"/>
              <a:t>a seller for recurring purchases of supplies or services</a:t>
            </a:r>
            <a:r>
              <a:rPr lang="en-US" sz="2000" dirty="0" smtClean="0"/>
              <a:t>.  BPAs </a:t>
            </a:r>
            <a:r>
              <a:rPr lang="en-US" sz="2000" dirty="0"/>
              <a:t>are not contracts.</a:t>
            </a:r>
          </a:p>
          <a:p>
            <a:r>
              <a:rPr lang="en-US" sz="2000" dirty="0" smtClean="0"/>
              <a:t>What </a:t>
            </a:r>
            <a:r>
              <a:rPr lang="en-US" sz="2000" dirty="0"/>
              <a:t>elevates a BPA to the status of a contract is the </a:t>
            </a:r>
            <a:r>
              <a:rPr lang="en-US" sz="2000" dirty="0" smtClean="0"/>
              <a:t>issuance of </a:t>
            </a:r>
            <a:r>
              <a:rPr lang="en-US" sz="2000" dirty="0"/>
              <a:t>a call or referral to the BPA vendor and the </a:t>
            </a:r>
            <a:r>
              <a:rPr lang="en-US" sz="2000" dirty="0" smtClean="0"/>
              <a:t>vendor's acceptance </a:t>
            </a:r>
            <a:r>
              <a:rPr lang="en-US" sz="2000" dirty="0"/>
              <a:t>of the referral. The Probation /Pretrial </a:t>
            </a:r>
            <a:r>
              <a:rPr lang="en-US" sz="2000" dirty="0" smtClean="0"/>
              <a:t>Services Office </a:t>
            </a:r>
            <a:r>
              <a:rPr lang="en-US" sz="2000" dirty="0"/>
              <a:t>is obligated only to the extent of the order </a:t>
            </a:r>
            <a:r>
              <a:rPr lang="en-US" sz="2000" dirty="0" smtClean="0"/>
              <a:t>placed under </a:t>
            </a:r>
            <a:r>
              <a:rPr lang="en-US" sz="2000" dirty="0"/>
              <a:t>the BPA.</a:t>
            </a:r>
          </a:p>
          <a:p>
            <a:r>
              <a:rPr lang="en-US" sz="2000" dirty="0" smtClean="0"/>
              <a:t>Services </a:t>
            </a:r>
            <a:r>
              <a:rPr lang="en-US" sz="2000" dirty="0"/>
              <a:t>(referrals) are ordered, as needed, from a number </a:t>
            </a:r>
            <a:r>
              <a:rPr lang="en-US" sz="2000" dirty="0" smtClean="0"/>
              <a:t>of vendors </a:t>
            </a:r>
            <a:r>
              <a:rPr lang="en-US" sz="2000" dirty="0"/>
              <a:t>for agreed prices. Services (referrals) must be </a:t>
            </a:r>
            <a:r>
              <a:rPr lang="en-US" sz="2000" dirty="0" smtClean="0"/>
              <a:t>rotated among </a:t>
            </a:r>
            <a:r>
              <a:rPr lang="en-US" sz="2000" dirty="0"/>
              <a:t>all vendors on the BPA.</a:t>
            </a:r>
          </a:p>
        </p:txBody>
      </p:sp>
    </p:spTree>
    <p:extLst>
      <p:ext uri="{BB962C8B-B14F-4D97-AF65-F5344CB8AC3E}">
        <p14:creationId xmlns:p14="http://schemas.microsoft.com/office/powerpoint/2010/main" val="15804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8800" dirty="0">
                <a:solidFill>
                  <a:srgbClr val="5FCBEF"/>
                </a:solidFill>
              </a:rPr>
              <a:t>BPA Definition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BPAs are valid for a specific period of time, not </a:t>
            </a:r>
            <a:r>
              <a:rPr lang="en-US" sz="2000" dirty="0" smtClean="0"/>
              <a:t>to extend </a:t>
            </a:r>
            <a:r>
              <a:rPr lang="en-US" sz="2000" dirty="0"/>
              <a:t>beyond the 12 month fiscal year.</a:t>
            </a:r>
          </a:p>
          <a:p>
            <a:r>
              <a:rPr lang="en-US" sz="2000" dirty="0" smtClean="0"/>
              <a:t>BPAs </a:t>
            </a:r>
            <a:r>
              <a:rPr lang="en-US" sz="2000" dirty="0"/>
              <a:t>include two 12‐month option periods.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competition requirement is satisfied with </a:t>
            </a:r>
            <a:r>
              <a:rPr lang="en-US" sz="2000" dirty="0" smtClean="0"/>
              <a:t>the advertised </a:t>
            </a:r>
            <a:r>
              <a:rPr lang="en-US" sz="2000" dirty="0"/>
              <a:t>public announcement.</a:t>
            </a:r>
          </a:p>
          <a:p>
            <a:r>
              <a:rPr lang="en-US" sz="2000" dirty="0" smtClean="0"/>
              <a:t>Advertising </a:t>
            </a:r>
            <a:r>
              <a:rPr lang="en-US" sz="2000" dirty="0"/>
              <a:t>will be done in the </a:t>
            </a:r>
            <a:r>
              <a:rPr lang="en-US" sz="2000" dirty="0" err="1"/>
              <a:t>FedBizOpps</a:t>
            </a:r>
            <a:r>
              <a:rPr lang="en-US" sz="2000" dirty="0"/>
              <a:t> by </a:t>
            </a:r>
            <a:r>
              <a:rPr lang="en-US" sz="2000" dirty="0" smtClean="0"/>
              <a:t>the Contracts </a:t>
            </a:r>
            <a:r>
              <a:rPr lang="en-US" sz="2000" dirty="0"/>
              <a:t>Staff at the </a:t>
            </a:r>
            <a:r>
              <a:rPr lang="en-US" sz="2000" dirty="0" smtClean="0"/>
              <a:t>AOUSC and by the U.S. Probation Office through The News Journal.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008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dirty="0">
                <a:solidFill>
                  <a:srgbClr val="5FCBEF"/>
                </a:solidFill>
              </a:rPr>
              <a:t>BPA Definition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Interested vendors will be directed to contact the U.S</a:t>
            </a:r>
            <a:r>
              <a:rPr lang="en-US" sz="2000" dirty="0" smtClean="0"/>
              <a:t>. Probation </a:t>
            </a:r>
            <a:r>
              <a:rPr lang="en-US" sz="2000" dirty="0"/>
              <a:t>Office in the Federal Government section of </a:t>
            </a:r>
            <a:r>
              <a:rPr lang="en-US" sz="2000" dirty="0" smtClean="0"/>
              <a:t>the telephone directory.</a:t>
            </a: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RFP will be issued to those vendors requesting to </a:t>
            </a:r>
            <a:r>
              <a:rPr lang="en-US" sz="2000" dirty="0" smtClean="0"/>
              <a:t>be placed </a:t>
            </a:r>
            <a:r>
              <a:rPr lang="en-US" sz="2000" dirty="0"/>
              <a:t>on the bidder's mailing list.</a:t>
            </a:r>
          </a:p>
          <a:p>
            <a:r>
              <a:rPr lang="en-US" sz="2000" dirty="0" smtClean="0"/>
              <a:t>Awards </a:t>
            </a:r>
            <a:r>
              <a:rPr lang="en-US" sz="2000" dirty="0"/>
              <a:t>will be made to vendors determined to </a:t>
            </a:r>
            <a:r>
              <a:rPr lang="en-US" sz="2000" dirty="0" smtClean="0"/>
              <a:t>be technically </a:t>
            </a:r>
            <a:r>
              <a:rPr lang="en-US" sz="2000" dirty="0"/>
              <a:t>acceptable and offering the lowest price, </a:t>
            </a:r>
            <a:r>
              <a:rPr lang="en-US" sz="2000" dirty="0" smtClean="0"/>
              <a:t>using the </a:t>
            </a:r>
            <a:r>
              <a:rPr lang="en-US" sz="2000" dirty="0"/>
              <a:t>Evaluation Criteria established in Section M of the RFP.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77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262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BPA Definition</vt:lpstr>
      <vt:lpstr>BPA Definition</vt:lpstr>
      <vt:lpstr>BPA Definition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BPA Definition</dc:title>
  <dc:creator>Jodi Kochaba</dc:creator>
  <cp:lastModifiedBy>Jodi Kochaba</cp:lastModifiedBy>
  <cp:revision>12</cp:revision>
  <dcterms:created xsi:type="dcterms:W3CDTF">2018-05-31T18:31:17Z</dcterms:created>
  <dcterms:modified xsi:type="dcterms:W3CDTF">2018-06-04T16:53:06Z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