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67" r:id="rId4"/>
    <p:sldId id="259" r:id="rId5"/>
    <p:sldId id="270" r:id="rId6"/>
    <p:sldId id="295" r:id="rId7"/>
    <p:sldId id="269" r:id="rId8"/>
    <p:sldId id="260" r:id="rId9"/>
    <p:sldId id="293" r:id="rId10"/>
    <p:sldId id="294" r:id="rId11"/>
    <p:sldId id="261" r:id="rId12"/>
    <p:sldId id="273" r:id="rId13"/>
    <p:sldId id="292" r:id="rId14"/>
    <p:sldId id="262" r:id="rId15"/>
    <p:sldId id="297" r:id="rId16"/>
    <p:sldId id="299" r:id="rId17"/>
    <p:sldId id="301" r:id="rId18"/>
    <p:sldId id="302" r:id="rId19"/>
    <p:sldId id="283" r:id="rId20"/>
    <p:sldId id="296" r:id="rId21"/>
    <p:sldId id="284" r:id="rId22"/>
    <p:sldId id="300" r:id="rId23"/>
    <p:sldId id="266" r:id="rId24"/>
    <p:sldId id="278" r:id="rId25"/>
    <p:sldId id="274" r:id="rId26"/>
    <p:sldId id="275" r:id="rId27"/>
    <p:sldId id="290" r:id="rId28"/>
    <p:sldId id="285" r:id="rId29"/>
    <p:sldId id="286" r:id="rId30"/>
    <p:sldId id="287" r:id="rId31"/>
    <p:sldId id="263" r:id="rId32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636" autoAdjust="0"/>
    <p:restoredTop sz="91361" autoAdjust="0"/>
  </p:normalViewPr>
  <p:slideViewPr>
    <p:cSldViewPr>
      <p:cViewPr varScale="1">
        <p:scale>
          <a:sx n="101" d="100"/>
          <a:sy n="101" d="100"/>
        </p:scale>
        <p:origin x="8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-1998" y="-96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83" y="0"/>
            <a:ext cx="3037628" cy="46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3324"/>
            <a:ext cx="3037628" cy="46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83" y="8773324"/>
            <a:ext cx="3037628" cy="46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fld id="{34C5FF8D-73F1-4CA5-95CD-A90FEEE863C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1268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 altLang="en-US" dirty="0"/>
              <a:t>*</a:t>
            </a:r>
            <a:endParaRPr lang="en-US" altLang="en-US" sz="12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73" y="0"/>
            <a:ext cx="3037628" cy="46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 altLang="en-US" dirty="0"/>
              <a:t>07/16/96</a:t>
            </a:r>
            <a:endParaRPr lang="en-US" altLang="en-US" sz="1200" i="0" dirty="0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96975" y="693738"/>
            <a:ext cx="4616450" cy="346233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555" y="4387452"/>
            <a:ext cx="5143293" cy="415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3675" tIns="46838" rIns="93675" bIns="468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903"/>
            <a:ext cx="3037628" cy="46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 altLang="en-US" dirty="0"/>
              <a:t>*</a:t>
            </a:r>
            <a:endParaRPr lang="en-US" altLang="en-US" sz="1200" i="0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3" y="8774903"/>
            <a:ext cx="3037628" cy="46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 altLang="en-US" dirty="0"/>
              <a:t>##</a:t>
            </a:r>
            <a:endParaRPr lang="en-US" altLang="en-US" sz="1200" i="0" dirty="0"/>
          </a:p>
        </p:txBody>
      </p:sp>
    </p:spTree>
    <p:extLst>
      <p:ext uri="{BB962C8B-B14F-4D97-AF65-F5344CB8AC3E}">
        <p14:creationId xmlns:p14="http://schemas.microsoft.com/office/powerpoint/2010/main" val="203823922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dirty="0"/>
              <a:t>*</a:t>
            </a:r>
            <a:endParaRPr lang="en-US" altLang="en-US" sz="1200" i="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dirty="0"/>
              <a:t>07/16/96</a:t>
            </a:r>
            <a:endParaRPr lang="en-US" altLang="en-US" sz="1200" i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 dirty="0"/>
              <a:t>*</a:t>
            </a:r>
            <a:endParaRPr lang="en-US" altLang="en-US" sz="1200" i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 dirty="0"/>
              <a:t>##</a:t>
            </a:r>
            <a:endParaRPr lang="en-US" altLang="en-US" sz="1200" i="0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 dirty="0" smtClean="0"/>
              <a:t>*</a:t>
            </a:r>
            <a:endParaRPr lang="en-US" altLang="en-US" sz="1200" i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 dirty="0" smtClean="0"/>
              <a:t>07/16/96</a:t>
            </a:r>
            <a:endParaRPr lang="en-US" altLang="en-US" sz="1200" i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dirty="0" smtClean="0"/>
              <a:t>*</a:t>
            </a:r>
            <a:endParaRPr lang="en-US" altLang="en-US" sz="1200" i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altLang="en-US" dirty="0" smtClean="0"/>
              <a:t>##</a:t>
            </a:r>
            <a:endParaRPr lang="en-US" altLang="en-US" sz="1200" i="0" dirty="0"/>
          </a:p>
        </p:txBody>
      </p:sp>
    </p:spTree>
    <p:extLst>
      <p:ext uri="{BB962C8B-B14F-4D97-AF65-F5344CB8AC3E}">
        <p14:creationId xmlns:p14="http://schemas.microsoft.com/office/powerpoint/2010/main" val="3456405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 dirty="0" smtClean="0"/>
              <a:t>*</a:t>
            </a:r>
            <a:endParaRPr lang="en-US" altLang="en-US" sz="1200" i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 dirty="0" smtClean="0"/>
              <a:t>07/16/96</a:t>
            </a:r>
            <a:endParaRPr lang="en-US" altLang="en-US" sz="1200" i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dirty="0" smtClean="0"/>
              <a:t>*</a:t>
            </a:r>
            <a:endParaRPr lang="en-US" altLang="en-US" sz="1200" i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altLang="en-US" dirty="0" smtClean="0"/>
              <a:t>##</a:t>
            </a:r>
            <a:endParaRPr lang="en-US" altLang="en-US" sz="1200" i="0" dirty="0"/>
          </a:p>
        </p:txBody>
      </p:sp>
    </p:spTree>
    <p:extLst>
      <p:ext uri="{BB962C8B-B14F-4D97-AF65-F5344CB8AC3E}">
        <p14:creationId xmlns:p14="http://schemas.microsoft.com/office/powerpoint/2010/main" val="691368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 smtClean="0"/>
              <a:t>*</a:t>
            </a:r>
            <a:endParaRPr lang="en-US" altLang="en-US" sz="1200" i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 smtClean="0"/>
              <a:t>07/16/96</a:t>
            </a:r>
            <a:endParaRPr lang="en-US" altLang="en-US" sz="1200" i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smtClean="0"/>
              <a:t>*</a:t>
            </a:r>
            <a:endParaRPr lang="en-US" altLang="en-US" sz="1200" i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altLang="en-US" smtClean="0"/>
              <a:t>##</a:t>
            </a:r>
            <a:endParaRPr lang="en-US" altLang="en-US" sz="1200" i="0" dirty="0"/>
          </a:p>
        </p:txBody>
      </p:sp>
    </p:spTree>
    <p:extLst>
      <p:ext uri="{BB962C8B-B14F-4D97-AF65-F5344CB8AC3E}">
        <p14:creationId xmlns:p14="http://schemas.microsoft.com/office/powerpoint/2010/main" val="2443148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 dirty="0" smtClean="0"/>
              <a:t>*</a:t>
            </a:r>
            <a:endParaRPr lang="en-US" altLang="en-US" sz="1200" i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 dirty="0" smtClean="0"/>
              <a:t>07/16/96</a:t>
            </a:r>
            <a:endParaRPr lang="en-US" altLang="en-US" sz="1200" i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dirty="0" smtClean="0"/>
              <a:t>*</a:t>
            </a:r>
            <a:endParaRPr lang="en-US" altLang="en-US" sz="1200" i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altLang="en-US" dirty="0" smtClean="0"/>
              <a:t>##</a:t>
            </a:r>
            <a:endParaRPr lang="en-US" altLang="en-US" sz="1200" i="0" dirty="0"/>
          </a:p>
        </p:txBody>
      </p:sp>
    </p:spTree>
    <p:extLst>
      <p:ext uri="{BB962C8B-B14F-4D97-AF65-F5344CB8AC3E}">
        <p14:creationId xmlns:p14="http://schemas.microsoft.com/office/powerpoint/2010/main" val="2954267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58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3585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732AC95-FE0F-4CA1-A820-3DC5909C5BF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80386-4485-4E08-BB8F-1FD55C779F9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712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2DE99-7499-4779-8326-3A4456BF44C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018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90B0B-7BBC-4E1A-ACA3-4AE60729632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626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74C2D-1530-4441-9FBC-C4933C0FCE3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142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196FB-E8C3-4EB5-95C8-C3DA6D35A98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6464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C8D4C-86F1-4B18-807A-472E8738CA9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2767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55B27-0B6E-4B48-96F4-39F11177034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729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E4EBC-F208-40DA-8D58-F186F8A37E2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015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097DD-9E99-4AC5-9EB4-8B14CEB1BEB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633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43B22-53F4-4A3D-9886-F58AA0A27BF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041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 dirty="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 dirty="0">
              <a:latin typeface="Tahoma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 dirty="0">
              <a:latin typeface="Tahoma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 dirty="0">
              <a:latin typeface="Tahoma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 dirty="0">
              <a:latin typeface="Tahoma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 dirty="0">
              <a:latin typeface="Tahoma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 dirty="0">
              <a:latin typeface="Tahoma" pitchFamily="34" charset="0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altLang="en-US" dirty="0"/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altLang="en-US" dirty="0"/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CBFB0844-E691-4981-BB63-3ED9DE70433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533400"/>
            <a:ext cx="7772400" cy="1828800"/>
          </a:xfrm>
        </p:spPr>
        <p:txBody>
          <a:bodyPr/>
          <a:lstStyle/>
          <a:p>
            <a:r>
              <a:rPr lang="en-US" altLang="en-US" dirty="0" smtClean="0"/>
              <a:t>             Vendor</a:t>
            </a:r>
            <a:br>
              <a:rPr lang="en-US" altLang="en-US" dirty="0" smtClean="0"/>
            </a:br>
            <a:r>
              <a:rPr lang="en-US" altLang="en-US" dirty="0" smtClean="0"/>
              <a:t>Treatment Reference Guide</a:t>
            </a:r>
            <a:endParaRPr lang="en-US" alt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3886200"/>
          </a:xfrm>
        </p:spPr>
        <p:txBody>
          <a:bodyPr/>
          <a:lstStyle/>
          <a:p>
            <a:r>
              <a:rPr lang="en-US" altLang="en-US" dirty="0" smtClean="0"/>
              <a:t>U.S. Probation &amp; Pretrial Services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Walter P. Matthews</a:t>
            </a:r>
            <a:r>
              <a:rPr lang="en-US" altLang="en-US" dirty="0" smtClean="0"/>
              <a:t>,</a:t>
            </a:r>
            <a:endParaRPr lang="en-US" altLang="en-US" dirty="0" smtClean="0"/>
          </a:p>
          <a:p>
            <a:r>
              <a:rPr lang="en-US" altLang="en-US" dirty="0" smtClean="0"/>
              <a:t>Chief U.S. Probation Officer</a:t>
            </a:r>
          </a:p>
          <a:p>
            <a:r>
              <a:rPr lang="en-US" altLang="en-US" dirty="0" smtClean="0"/>
              <a:t>District of Delaware</a:t>
            </a:r>
          </a:p>
          <a:p>
            <a:endParaRPr lang="en-US" alt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433173"/>
              </p:ext>
            </p:extLst>
          </p:nvPr>
        </p:nvGraphicFramePr>
        <p:xfrm>
          <a:off x="3962400" y="4038600"/>
          <a:ext cx="1023937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" name="Document" r:id="rId4" imgW="1023840" imgH="1062000" progId="WP12Doc">
                  <p:embed/>
                </p:oleObj>
              </mc:Choice>
              <mc:Fallback>
                <p:oleObj name="Document" r:id="rId4" imgW="1023840" imgH="1062000" progId="WP12Do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62400" y="4038600"/>
                        <a:ext cx="1023937" cy="1062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214313"/>
            <a:ext cx="2125661" cy="1462087"/>
          </a:xfrm>
        </p:spPr>
        <p:txBody>
          <a:bodyPr/>
          <a:lstStyle/>
          <a:p>
            <a:r>
              <a:rPr lang="en-US" dirty="0" smtClean="0"/>
              <a:t>Page 2</a:t>
            </a:r>
            <a:br>
              <a:rPr lang="en-US" dirty="0" smtClean="0"/>
            </a:br>
            <a:r>
              <a:rPr lang="en-US" dirty="0" smtClean="0"/>
              <a:t>Billing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501633"/>
              </p:ext>
            </p:extLst>
          </p:nvPr>
        </p:nvGraphicFramePr>
        <p:xfrm>
          <a:off x="3429000" y="228600"/>
          <a:ext cx="4754880" cy="6162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8" name="Acrobat Document" r:id="rId3" imgW="5829261" imgH="7553106" progId="AcroExch.Document.7">
                  <p:embed/>
                </p:oleObj>
              </mc:Choice>
              <mc:Fallback>
                <p:oleObj name="Acrobat Document" r:id="rId3" imgW="5829261" imgH="755310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0" y="228600"/>
                        <a:ext cx="4754880" cy="6162316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6726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altLang="en-US" dirty="0" smtClean="0"/>
              <a:t>Treatment Plan/Prob. 45</a:t>
            </a:r>
            <a:endParaRPr lang="en-US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8" rIns="182562" bIns="46038"/>
          <a:lstStyle/>
          <a:p>
            <a:r>
              <a:rPr lang="en-US" altLang="en-US" dirty="0" smtClean="0"/>
              <a:t>Vendors should have a completed, signed Prob. 45/treatment plan in their possession before rendering services.</a:t>
            </a:r>
            <a:endParaRPr lang="en-US" altLang="en-US" dirty="0"/>
          </a:p>
          <a:p>
            <a:r>
              <a:rPr lang="en-US" altLang="en-US" dirty="0" smtClean="0"/>
              <a:t>Services reflected on Prob. 45 are the only authorized services to be provided to a client.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Plan/Prob. 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If vendor believes client needs services beyond those authorized, the vendor must contact the Probation Office and obtain an amended Prob. 45 authorizing the additional services.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90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214313"/>
            <a:ext cx="2049462" cy="1462087"/>
          </a:xfrm>
        </p:spPr>
        <p:txBody>
          <a:bodyPr/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793317"/>
              </p:ext>
            </p:extLst>
          </p:nvPr>
        </p:nvGraphicFramePr>
        <p:xfrm>
          <a:off x="3276601" y="381002"/>
          <a:ext cx="4779994" cy="6193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3" name="Acrobat Document" r:id="rId3" imgW="5829261" imgH="7553106" progId="AcroExch.Document.7">
                  <p:embed/>
                </p:oleObj>
              </mc:Choice>
              <mc:Fallback>
                <p:oleObj name="Acrobat Document" r:id="rId3" imgW="5829261" imgH="755310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6601" y="381002"/>
                        <a:ext cx="4779994" cy="6193547"/>
                      </a:xfrm>
                      <a:prstGeom prst="rect">
                        <a:avLst/>
                      </a:prstGeom>
                      <a:ln>
                        <a:solidFill>
                          <a:schemeClr val="tx1">
                            <a:alpha val="74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8849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altLang="en-US" dirty="0" smtClean="0"/>
              <a:t>Monthly Treatment Report / Prob. 46</a:t>
            </a:r>
            <a:endParaRPr lang="en-US" alt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8" rIns="182562" bIns="46038"/>
          <a:lstStyle/>
          <a:p>
            <a:r>
              <a:rPr lang="en-US" altLang="en-US" dirty="0" smtClean="0"/>
              <a:t>Record of a client’s compliance with the treatment plan.</a:t>
            </a:r>
            <a:endParaRPr lang="en-US" altLang="en-US" dirty="0"/>
          </a:p>
          <a:p>
            <a:r>
              <a:rPr lang="en-US" altLang="en-US" dirty="0" smtClean="0"/>
              <a:t>Assists the assigned officer in monitoring clients overall compliance.</a:t>
            </a:r>
          </a:p>
          <a:p>
            <a:r>
              <a:rPr lang="en-US" altLang="en-US" dirty="0" smtClean="0"/>
              <a:t>Vendors </a:t>
            </a:r>
            <a:r>
              <a:rPr lang="en-US" altLang="en-US" dirty="0" smtClean="0">
                <a:solidFill>
                  <a:srgbClr val="FF0000"/>
                </a:solidFill>
              </a:rPr>
              <a:t>must</a:t>
            </a:r>
            <a:r>
              <a:rPr lang="en-US" altLang="en-US" dirty="0" smtClean="0"/>
              <a:t> notify the USPO within 24 hours in writing, i.e. fax, or e-mail if offender fails to report for treatment.</a:t>
            </a: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MTR/Prob. 46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Probation Form 46 is available in electronic form and will be provided to vendor.</a:t>
            </a:r>
          </a:p>
          <a:p>
            <a:r>
              <a:rPr lang="en-US" dirty="0"/>
              <a:t>All Monthly Treatment Reports must be typed – </a:t>
            </a:r>
            <a:r>
              <a:rPr lang="en-US" dirty="0">
                <a:solidFill>
                  <a:srgbClr val="FF0000"/>
                </a:solidFill>
              </a:rPr>
              <a:t>no exceptions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Important:</a:t>
            </a:r>
            <a:r>
              <a:rPr lang="en-US" dirty="0" smtClean="0"/>
              <a:t> Documents </a:t>
            </a:r>
            <a:r>
              <a:rPr lang="en-US" dirty="0" smtClean="0"/>
              <a:t>submitted will be </a:t>
            </a:r>
            <a:r>
              <a:rPr lang="en-US" dirty="0" smtClean="0"/>
              <a:t>scanned into Adobe and submitted electronically.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07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385887"/>
          </a:xfrm>
        </p:spPr>
        <p:txBody>
          <a:bodyPr/>
          <a:lstStyle/>
          <a:p>
            <a:r>
              <a:rPr lang="en-US" dirty="0" smtClean="0"/>
              <a:t>MTR Prob. 46 Sample</a:t>
            </a:r>
            <a:endParaRPr lang="en-US" dirty="0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096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11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Authorized Releases/Probation Form 11B, 11I, 6B and 6D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Ensure form is filled out </a:t>
            </a:r>
            <a:r>
              <a:rPr lang="en-US" dirty="0" smtClean="0"/>
              <a:t>completely and signed by the Probation Office.</a:t>
            </a:r>
          </a:p>
          <a:p>
            <a:r>
              <a:rPr lang="en-US" dirty="0" smtClean="0"/>
              <a:t>Vendors must maintain signed release forms in each clients treatment file.</a:t>
            </a:r>
          </a:p>
        </p:txBody>
      </p:sp>
    </p:spTree>
    <p:extLst>
      <p:ext uri="{BB962C8B-B14F-4D97-AF65-F5344CB8AC3E}">
        <p14:creationId xmlns:p14="http://schemas.microsoft.com/office/powerpoint/2010/main" val="323699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Sample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393701"/>
              </p:ext>
            </p:extLst>
          </p:nvPr>
        </p:nvGraphicFramePr>
        <p:xfrm>
          <a:off x="2895600" y="1905000"/>
          <a:ext cx="3179762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Acrobat Document" r:id="rId3" imgW="5829261" imgH="7543646" progId="AcroExch.Document.7">
                  <p:embed/>
                </p:oleObj>
              </mc:Choice>
              <mc:Fallback>
                <p:oleObj name="Acrobat Document" r:id="rId3" imgW="5829261" imgH="754364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5600" y="1905000"/>
                        <a:ext cx="3179762" cy="46482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191126" y="3244334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     </a:t>
            </a:r>
          </a:p>
        </p:txBody>
      </p:sp>
    </p:spTree>
    <p:extLst>
      <p:ext uri="{BB962C8B-B14F-4D97-AF65-F5344CB8AC3E}">
        <p14:creationId xmlns:p14="http://schemas.microsoft.com/office/powerpoint/2010/main" val="40428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Treatment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Provider should develop a treatment plan which includes: </a:t>
            </a:r>
            <a:r>
              <a:rPr lang="en-US" dirty="0"/>
              <a:t>(a) short and long </a:t>
            </a:r>
            <a:r>
              <a:rPr lang="en-US" dirty="0" smtClean="0"/>
              <a:t>term goals </a:t>
            </a:r>
            <a:r>
              <a:rPr lang="en-US" dirty="0"/>
              <a:t>for the d</a:t>
            </a:r>
            <a:r>
              <a:rPr lang="en-US" dirty="0" smtClean="0"/>
              <a:t>efendant(s</a:t>
            </a:r>
            <a:r>
              <a:rPr lang="en-US" dirty="0"/>
              <a:t>)/offender(s);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b) measurable objectives; </a:t>
            </a:r>
            <a:endParaRPr lang="en-US" dirty="0" smtClean="0"/>
          </a:p>
          <a:p>
            <a:r>
              <a:rPr lang="en-US" dirty="0" smtClean="0"/>
              <a:t>(c) type </a:t>
            </a:r>
            <a:r>
              <a:rPr lang="en-US" dirty="0"/>
              <a:t>and frequency of services to be received; </a:t>
            </a:r>
          </a:p>
        </p:txBody>
      </p:sp>
    </p:spTree>
    <p:extLst>
      <p:ext uri="{BB962C8B-B14F-4D97-AF65-F5344CB8AC3E}">
        <p14:creationId xmlns:p14="http://schemas.microsoft.com/office/powerpoint/2010/main" val="173419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altLang="en-US" dirty="0" smtClean="0"/>
              <a:t>Contact Information</a:t>
            </a:r>
            <a:endParaRPr lang="en-US" alt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8" rIns="182562" bIns="46038"/>
          <a:lstStyle/>
          <a:p>
            <a:r>
              <a:rPr lang="en-US" altLang="en-US" dirty="0" smtClean="0"/>
              <a:t>Martin P. Durkin, Drug/Alcohol/Mental Treatment Specialist</a:t>
            </a:r>
            <a:endParaRPr lang="en-US" altLang="en-US" dirty="0"/>
          </a:p>
          <a:p>
            <a:r>
              <a:rPr lang="en-US" altLang="en-US" dirty="0" smtClean="0"/>
              <a:t>U.S. Probation &amp; Pretrial Services</a:t>
            </a:r>
          </a:p>
          <a:p>
            <a:r>
              <a:rPr lang="en-US" altLang="en-US" dirty="0" smtClean="0"/>
              <a:t>824 Market Street, Suite 400</a:t>
            </a:r>
          </a:p>
          <a:p>
            <a:r>
              <a:rPr lang="en-US" altLang="en-US" dirty="0" smtClean="0"/>
              <a:t>Wilmington, DE  19801</a:t>
            </a:r>
          </a:p>
          <a:p>
            <a:r>
              <a:rPr lang="en-US" altLang="en-US" dirty="0" smtClean="0"/>
              <a:t>302-252-2967</a:t>
            </a:r>
          </a:p>
          <a:p>
            <a:r>
              <a:rPr lang="en-US" altLang="en-US" dirty="0" smtClean="0"/>
              <a:t>Martin_Durkin@dep.uscourts.gov</a:t>
            </a:r>
            <a:endParaRPr lang="en-US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Treatment Plans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(d) specific criteria for treatment completion and the anticipated time-frame; </a:t>
            </a:r>
            <a:endParaRPr lang="en-US" dirty="0" smtClean="0"/>
          </a:p>
          <a:p>
            <a:r>
              <a:rPr lang="en-US" dirty="0"/>
              <a:t>(e) documentation of treatment plan </a:t>
            </a:r>
            <a:r>
              <a:rPr lang="en-US" dirty="0" smtClean="0"/>
              <a:t>review, </a:t>
            </a:r>
            <a:r>
              <a:rPr lang="en-US" b="1" dirty="0"/>
              <a:t>at least every 90 days, to include the following: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41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Treatment Plan 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Defendant’s/offender’s input, continued </a:t>
            </a:r>
            <a:r>
              <a:rPr lang="en-US" dirty="0"/>
              <a:t>need for </a:t>
            </a:r>
            <a:r>
              <a:rPr lang="en-US" dirty="0" smtClean="0"/>
              <a:t>treatment, and information </a:t>
            </a:r>
            <a:r>
              <a:rPr lang="en-US" dirty="0"/>
              <a:t>on family and significant </a:t>
            </a:r>
            <a:r>
              <a:rPr lang="en-US" dirty="0" smtClean="0"/>
              <a:t>others involvement </a:t>
            </a:r>
            <a:r>
              <a:rPr lang="en-US" dirty="0"/>
              <a:t>(i.e., community support programs, etc</a:t>
            </a:r>
            <a:r>
              <a:rPr lang="en-US" dirty="0" smtClean="0"/>
              <a:t>.).</a:t>
            </a:r>
          </a:p>
          <a:p>
            <a:r>
              <a:rPr lang="en-US" dirty="0" smtClean="0"/>
              <a:t>Treatment Plan </a:t>
            </a:r>
            <a:r>
              <a:rPr lang="en-US" dirty="0" smtClean="0"/>
              <a:t>needs to be </a:t>
            </a:r>
            <a:r>
              <a:rPr lang="en-US" dirty="0" smtClean="0"/>
              <a:t>attached to the monthly treatment report every 90 days.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71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Plan Sample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46549"/>
              </p:ext>
            </p:extLst>
          </p:nvPr>
        </p:nvGraphicFramePr>
        <p:xfrm>
          <a:off x="685800" y="2057400"/>
          <a:ext cx="3614142" cy="4682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2" name="Acrobat Document" r:id="rId4" imgW="5829261" imgH="7553106" progId="AcroExch.Document.7">
                  <p:embed/>
                </p:oleObj>
              </mc:Choice>
              <mc:Fallback>
                <p:oleObj name="Acrobat Document" r:id="rId4" imgW="5829261" imgH="755310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2057400"/>
                        <a:ext cx="3614142" cy="4682926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540166"/>
              </p:ext>
            </p:extLst>
          </p:nvPr>
        </p:nvGraphicFramePr>
        <p:xfrm>
          <a:off x="4419601" y="2061556"/>
          <a:ext cx="3599103" cy="466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3" name="Acrobat Document" r:id="rId6" imgW="5829261" imgH="7553106" progId="AcroExch.Document.7">
                  <p:embed/>
                </p:oleObj>
              </mc:Choice>
              <mc:Fallback>
                <p:oleObj name="Acrobat Document" r:id="rId6" imgW="5829261" imgH="755310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19601" y="2061556"/>
                        <a:ext cx="3599103" cy="466344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525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Treatment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1981200"/>
            <a:ext cx="7772400" cy="4800600"/>
          </a:xfrm>
        </p:spPr>
        <p:txBody>
          <a:bodyPr/>
          <a:lstStyle/>
          <a:p>
            <a:r>
              <a:rPr lang="en-US" dirty="0"/>
              <a:t>Offender/defendant signs in and out for each service</a:t>
            </a:r>
          </a:p>
          <a:p>
            <a:r>
              <a:rPr lang="en-US" dirty="0"/>
              <a:t>Each service must be listed on a separate line </a:t>
            </a:r>
            <a:r>
              <a:rPr lang="en-US" dirty="0" smtClean="0"/>
              <a:t>(i.e. </a:t>
            </a:r>
            <a:r>
              <a:rPr lang="en-US" dirty="0"/>
              <a:t>counseling and testing)</a:t>
            </a:r>
          </a:p>
          <a:p>
            <a:r>
              <a:rPr lang="en-US" dirty="0"/>
              <a:t>Vendor also signs each entry</a:t>
            </a:r>
          </a:p>
          <a:p>
            <a:r>
              <a:rPr lang="en-US" dirty="0" smtClean="0"/>
              <a:t>Logs must </a:t>
            </a:r>
            <a:r>
              <a:rPr lang="en-US" dirty="0" smtClean="0"/>
              <a:t>be submitted with monthly invoices.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9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70" y="1905000"/>
            <a:ext cx="5325035" cy="4227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4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supplies will be provided by our office (urine bottles, Chain of Custody forms, mailing labels, mailing boxes, etc.)</a:t>
            </a:r>
          </a:p>
          <a:p>
            <a:r>
              <a:rPr lang="en-US" dirty="0" smtClean="0"/>
              <a:t>Urine collected will be mailed to our national lab.</a:t>
            </a:r>
          </a:p>
          <a:p>
            <a:r>
              <a:rPr lang="en-US" dirty="0" smtClean="0"/>
              <a:t>Only positive results will be provided to your agency.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3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Must be legible/Print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Must keep letters/numbers within the boxes provided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Must include officer initials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Must include PACTS number</a:t>
            </a:r>
          </a:p>
          <a:p>
            <a:r>
              <a:rPr lang="en-US" dirty="0" smtClean="0"/>
              <a:t>Compliance with collection methods are outlined in the Statement of Work, page C-4 thru C-19.</a:t>
            </a:r>
          </a:p>
        </p:txBody>
      </p:sp>
    </p:spTree>
    <p:extLst>
      <p:ext uri="{BB962C8B-B14F-4D97-AF65-F5344CB8AC3E}">
        <p14:creationId xmlns:p14="http://schemas.microsoft.com/office/powerpoint/2010/main" val="9594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609600"/>
            <a:ext cx="2125662" cy="1066800"/>
          </a:xfrm>
        </p:spPr>
        <p:txBody>
          <a:bodyPr/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8825943"/>
              </p:ext>
            </p:extLst>
          </p:nvPr>
        </p:nvGraphicFramePr>
        <p:xfrm>
          <a:off x="3429000" y="685799"/>
          <a:ext cx="4663409" cy="6042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6" name="Acrobat Document" r:id="rId3" imgW="5829261" imgH="7553106" progId="AcroExch.Document.7">
                  <p:embed/>
                </p:oleObj>
              </mc:Choice>
              <mc:Fallback>
                <p:oleObj name="Acrobat Document" r:id="rId3" imgW="5829261" imgH="755310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0" y="685799"/>
                        <a:ext cx="4663409" cy="604248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6516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File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 </a:t>
            </a:r>
            <a:r>
              <a:rPr lang="en-US" dirty="0" smtClean="0"/>
              <a:t>Plan</a:t>
            </a:r>
          </a:p>
          <a:p>
            <a:r>
              <a:rPr lang="en-US" dirty="0"/>
              <a:t>Authorization to Rel. Confidential Information 11B</a:t>
            </a:r>
          </a:p>
          <a:p>
            <a:r>
              <a:rPr lang="en-US" dirty="0"/>
              <a:t>Monthly Treatment </a:t>
            </a:r>
            <a:r>
              <a:rPr lang="en-US" dirty="0" smtClean="0"/>
              <a:t>Reports</a:t>
            </a:r>
            <a:endParaRPr lang="en-US" dirty="0"/>
          </a:p>
          <a:p>
            <a:r>
              <a:rPr lang="en-US" dirty="0"/>
              <a:t>Chain of Custody forms </a:t>
            </a:r>
          </a:p>
          <a:p>
            <a:r>
              <a:rPr lang="en-US" dirty="0"/>
              <a:t>Laboratory results</a:t>
            </a:r>
          </a:p>
          <a:p>
            <a:r>
              <a:rPr lang="en-US" dirty="0"/>
              <a:t>Daily Treatment Log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9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Documents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 UA logs</a:t>
            </a:r>
          </a:p>
          <a:p>
            <a:r>
              <a:rPr lang="en-US" dirty="0"/>
              <a:t>Chronological notes that include Officer contact and counseling notes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57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 for Billing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Jodi L. Kochaba, Clerical Supervisor</a:t>
            </a:r>
          </a:p>
          <a:p>
            <a:r>
              <a:rPr lang="en-US" dirty="0" smtClean="0"/>
              <a:t>U.S. Probation &amp; Pretrial Services</a:t>
            </a:r>
          </a:p>
          <a:p>
            <a:r>
              <a:rPr lang="en-US" dirty="0" smtClean="0"/>
              <a:t>824 Market Street, Suite 400</a:t>
            </a:r>
          </a:p>
          <a:p>
            <a:r>
              <a:rPr lang="en-US" dirty="0" smtClean="0"/>
              <a:t>Wilmington, DE  19801</a:t>
            </a:r>
          </a:p>
          <a:p>
            <a:r>
              <a:rPr lang="en-US" dirty="0" smtClean="0"/>
              <a:t>302-252-2953</a:t>
            </a:r>
            <a:endParaRPr lang="en-US" dirty="0" smtClean="0"/>
          </a:p>
          <a:p>
            <a:r>
              <a:rPr lang="en-US" dirty="0" smtClean="0"/>
              <a:t>Jodi_Kochaba@dep.uscourts.gov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92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Termination of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 Plan does not require offender/defendant signature </a:t>
            </a:r>
          </a:p>
          <a:p>
            <a:r>
              <a:rPr lang="en-US" dirty="0"/>
              <a:t>Maintained in your file</a:t>
            </a:r>
          </a:p>
          <a:p>
            <a:r>
              <a:rPr lang="en-US" dirty="0"/>
              <a:t>If counseling provided, must complete a typed discharge summary to </a:t>
            </a:r>
            <a:r>
              <a:rPr lang="en-US" dirty="0" smtClean="0"/>
              <a:t>USPO </a:t>
            </a:r>
            <a:r>
              <a:rPr lang="en-US" dirty="0"/>
              <a:t>within 15 calendar days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0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altLang="en-US" dirty="0" smtClean="0"/>
              <a:t>Questions???</a:t>
            </a:r>
            <a:endParaRPr lang="en-US" alt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2"/>
            <a:ext cx="7772400" cy="4687888"/>
          </a:xfrm>
          <a:noFill/>
          <a:ln/>
        </p:spPr>
        <p:txBody>
          <a:bodyPr lIns="182562" tIns="46038" rIns="182562" bIns="46038"/>
          <a:lstStyle/>
          <a:p>
            <a:r>
              <a:rPr lang="en-US" altLang="en-US" dirty="0" smtClean="0"/>
              <a:t>For </a:t>
            </a:r>
            <a:r>
              <a:rPr lang="en-US" altLang="en-US" dirty="0"/>
              <a:t>more in depth </a:t>
            </a:r>
            <a:r>
              <a:rPr lang="en-US" altLang="en-US" dirty="0" smtClean="0"/>
              <a:t>information, </a:t>
            </a:r>
            <a:r>
              <a:rPr lang="en-US" altLang="en-US" dirty="0"/>
              <a:t>please refer back to your Statement of </a:t>
            </a:r>
            <a:r>
              <a:rPr lang="en-US" altLang="en-US" dirty="0" smtClean="0"/>
              <a:t>Work.</a:t>
            </a:r>
          </a:p>
          <a:p>
            <a:r>
              <a:rPr lang="en-US" altLang="en-US" dirty="0">
                <a:solidFill>
                  <a:srgbClr val="00B0F0"/>
                </a:solidFill>
              </a:rPr>
              <a:t>http://</a:t>
            </a:r>
            <a:r>
              <a:rPr lang="en-US" altLang="en-US" dirty="0" smtClean="0">
                <a:solidFill>
                  <a:srgbClr val="00B0F0"/>
                </a:solidFill>
              </a:rPr>
              <a:t>www.dep.uscourts.gov</a:t>
            </a:r>
            <a:endParaRPr lang="en-US" alt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57600"/>
            <a:ext cx="4267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altLang="en-US" dirty="0"/>
              <a:t>Overview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8" rIns="182562" bIns="46038"/>
          <a:lstStyle/>
          <a:p>
            <a:r>
              <a:rPr lang="en-US" altLang="en-US" dirty="0" smtClean="0"/>
              <a:t>Monitoring Reports</a:t>
            </a:r>
          </a:p>
          <a:p>
            <a:r>
              <a:rPr lang="en-US" altLang="en-US" dirty="0" smtClean="0"/>
              <a:t>Billing Procedures</a:t>
            </a:r>
          </a:p>
          <a:p>
            <a:r>
              <a:rPr lang="en-US" altLang="en-US" dirty="0" smtClean="0"/>
              <a:t>Treatment Forms</a:t>
            </a:r>
          </a:p>
          <a:p>
            <a:r>
              <a:rPr lang="en-US" altLang="en-US" dirty="0" smtClean="0"/>
              <a:t>Chain of Custody and UA Testing</a:t>
            </a:r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Award Monitoring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Provider awarded a blanket purchase agreement is subject to mandatory post-award monitoring visits.</a:t>
            </a:r>
          </a:p>
          <a:p>
            <a:r>
              <a:rPr lang="en-US" dirty="0" smtClean="0"/>
              <a:t>Post-award monitoring visits conducted within 120 days of initial award and when exercising an option to renew a BPA.</a:t>
            </a:r>
          </a:p>
        </p:txBody>
      </p:sp>
    </p:spTree>
    <p:extLst>
      <p:ext uri="{BB962C8B-B14F-4D97-AF65-F5344CB8AC3E}">
        <p14:creationId xmlns:p14="http://schemas.microsoft.com/office/powerpoint/2010/main" val="217076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Reports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Further monitoring visits will occur when exercising the option to renew BPA for Year 2 and Year 3; and, if </a:t>
            </a:r>
            <a:r>
              <a:rPr lang="en-US" dirty="0"/>
              <a:t>deficiencies or problems occur </a:t>
            </a:r>
            <a:r>
              <a:rPr lang="en-US" dirty="0" smtClean="0"/>
              <a:t>or an “unsatisfactory</a:t>
            </a:r>
            <a:r>
              <a:rPr lang="en-US" dirty="0"/>
              <a:t>” or “unacceptable” </a:t>
            </a:r>
            <a:r>
              <a:rPr lang="en-US" dirty="0" smtClean="0"/>
              <a:t>rating is issued to a vendor.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4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Billing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Invoice Example - Part A and Part B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Mandatory </a:t>
            </a:r>
            <a:r>
              <a:rPr lang="en-US" altLang="en-US" dirty="0" smtClean="0"/>
              <a:t>- Invoices to be submitted on or before the </a:t>
            </a:r>
            <a:r>
              <a:rPr lang="en-US" altLang="en-US" dirty="0" smtClean="0">
                <a:solidFill>
                  <a:srgbClr val="FF0000"/>
                </a:solidFill>
              </a:rPr>
              <a:t>10</a:t>
            </a:r>
            <a:r>
              <a:rPr lang="en-US" alt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altLang="en-US" dirty="0" smtClean="0"/>
              <a:t> of each month.</a:t>
            </a:r>
          </a:p>
          <a:p>
            <a:r>
              <a:rPr lang="en-US" altLang="en-US" dirty="0" smtClean="0"/>
              <a:t>Billing should properly reflect charges in units.  Units are in 30 minute increments.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0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altLang="en-US" dirty="0" smtClean="0"/>
              <a:t>Billing Procedures (cont.)</a:t>
            </a: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2"/>
            <a:ext cx="7772400" cy="4764088"/>
          </a:xfrm>
          <a:noFill/>
          <a:ln/>
        </p:spPr>
        <p:txBody>
          <a:bodyPr lIns="182562" tIns="46038" rIns="182562" bIns="46038"/>
          <a:lstStyle/>
          <a:p>
            <a:r>
              <a:rPr lang="en-US" altLang="en-US" dirty="0" smtClean="0"/>
              <a:t>Invoices </a:t>
            </a:r>
            <a:r>
              <a:rPr lang="en-US" altLang="en-US" b="1" dirty="0" smtClean="0">
                <a:solidFill>
                  <a:srgbClr val="FF0000"/>
                </a:solidFill>
              </a:rPr>
              <a:t>must</a:t>
            </a:r>
            <a:r>
              <a:rPr lang="en-US" altLang="en-US" dirty="0" smtClean="0"/>
              <a:t> be submitted through the Electronic </a:t>
            </a:r>
            <a:r>
              <a:rPr lang="en-US" altLang="en-US" dirty="0"/>
              <a:t>Reporting </a:t>
            </a:r>
            <a:r>
              <a:rPr lang="en-US" altLang="en-US" dirty="0" smtClean="0"/>
              <a:t>System. </a:t>
            </a:r>
            <a:r>
              <a:rPr lang="en-US" altLang="en-US" dirty="0">
                <a:solidFill>
                  <a:srgbClr val="00B0F0"/>
                </a:solidFill>
              </a:rPr>
              <a:t>http://ers.uscourts.gov/</a:t>
            </a:r>
            <a:endParaRPr lang="en-US" altLang="en-US" dirty="0" smtClean="0">
              <a:solidFill>
                <a:srgbClr val="00B0F0"/>
              </a:solidFill>
            </a:endParaRPr>
          </a:p>
          <a:p>
            <a:r>
              <a:rPr lang="en-US" altLang="en-US" dirty="0" smtClean="0">
                <a:solidFill>
                  <a:srgbClr val="00B050"/>
                </a:solidFill>
              </a:rPr>
              <a:t>Important</a:t>
            </a:r>
            <a:r>
              <a:rPr lang="en-US" altLang="en-US" dirty="0" smtClean="0"/>
              <a:t> - Pacts Number and correct client name on all documents submitted.</a:t>
            </a:r>
          </a:p>
          <a:p>
            <a:r>
              <a:rPr lang="en-US" altLang="en-US" dirty="0" smtClean="0"/>
              <a:t>Further invoice guidance can be found at: </a:t>
            </a:r>
            <a:r>
              <a:rPr lang="en-US" altLang="en-US" dirty="0" smtClean="0">
                <a:solidFill>
                  <a:srgbClr val="00B0F0"/>
                </a:solidFill>
              </a:rPr>
              <a:t>http</a:t>
            </a:r>
            <a:r>
              <a:rPr lang="en-US" altLang="en-US" dirty="0">
                <a:solidFill>
                  <a:srgbClr val="00B0F0"/>
                </a:solidFill>
              </a:rPr>
              <a:t>://</a:t>
            </a:r>
            <a:r>
              <a:rPr lang="en-US" altLang="en-US" dirty="0" smtClean="0">
                <a:solidFill>
                  <a:srgbClr val="00B0F0"/>
                </a:solidFill>
              </a:rPr>
              <a:t>www.dep.uscourts.gov</a:t>
            </a:r>
            <a:endParaRPr lang="en-US" alt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2125661" cy="1462087"/>
          </a:xfrm>
        </p:spPr>
        <p:txBody>
          <a:bodyPr/>
          <a:lstStyle/>
          <a:p>
            <a:r>
              <a:rPr lang="en-US" dirty="0" smtClean="0"/>
              <a:t>Page 1</a:t>
            </a:r>
            <a:br>
              <a:rPr lang="en-US" dirty="0" smtClean="0"/>
            </a:br>
            <a:r>
              <a:rPr lang="en-US" dirty="0" smtClean="0"/>
              <a:t>Billing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120291"/>
              </p:ext>
            </p:extLst>
          </p:nvPr>
        </p:nvGraphicFramePr>
        <p:xfrm>
          <a:off x="3657599" y="304799"/>
          <a:ext cx="4779994" cy="6193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5" name="Acrobat Document" r:id="rId3" imgW="5829261" imgH="7553106" progId="AcroExch.Document.7">
                  <p:embed/>
                </p:oleObj>
              </mc:Choice>
              <mc:Fallback>
                <p:oleObj name="Acrobat Document" r:id="rId3" imgW="5829261" imgH="755310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599" y="304799"/>
                        <a:ext cx="4779994" cy="619354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875769"/>
      </p:ext>
    </p:extLst>
  </p:cSld>
  <p:clrMapOvr>
    <a:masterClrMapping/>
  </p:clrMapOvr>
</p:sld>
</file>

<file path=ppt/theme/theme1.xml><?xml version="1.0" encoding="utf-8"?>
<a:theme xmlns:a="http://schemas.openxmlformats.org/drawingml/2006/main" name="Staff training presentation">
  <a:themeElements>
    <a:clrScheme name="Blends 5">
      <a:dk1>
        <a:srgbClr val="000000"/>
      </a:dk1>
      <a:lt1>
        <a:srgbClr val="FFFFFF"/>
      </a:lt1>
      <a:dk2>
        <a:srgbClr val="000066"/>
      </a:dk2>
      <a:lt2>
        <a:srgbClr val="333333"/>
      </a:lt2>
      <a:accent1>
        <a:srgbClr val="C4709A"/>
      </a:accent1>
      <a:accent2>
        <a:srgbClr val="4B4EB5"/>
      </a:accent2>
      <a:accent3>
        <a:srgbClr val="FFFFFF"/>
      </a:accent3>
      <a:accent4>
        <a:srgbClr val="000000"/>
      </a:accent4>
      <a:accent5>
        <a:srgbClr val="DEBBCA"/>
      </a:accent5>
      <a:accent6>
        <a:srgbClr val="4346A4"/>
      </a:accent6>
      <a:hlink>
        <a:srgbClr val="C481CF"/>
      </a:hlink>
      <a:folHlink>
        <a:srgbClr val="76B749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Staff training presentation</Template>
  <TotalTime>866</TotalTime>
  <Words>841</Words>
  <Application>Microsoft Office PowerPoint</Application>
  <PresentationFormat>On-screen Show (4:3)</PresentationFormat>
  <Paragraphs>128</Paragraphs>
  <Slides>31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Tahoma</vt:lpstr>
      <vt:lpstr>Wingdings</vt:lpstr>
      <vt:lpstr>Staff training presentation</vt:lpstr>
      <vt:lpstr>Document</vt:lpstr>
      <vt:lpstr>Acrobat Document</vt:lpstr>
      <vt:lpstr>             Vendor Treatment Reference Guide</vt:lpstr>
      <vt:lpstr>Contact Information</vt:lpstr>
      <vt:lpstr>Contact Information for Billing</vt:lpstr>
      <vt:lpstr>Overview </vt:lpstr>
      <vt:lpstr>Post Award Monitoring  </vt:lpstr>
      <vt:lpstr>Monitoring Reports </vt:lpstr>
      <vt:lpstr>Billing Procedures</vt:lpstr>
      <vt:lpstr>Billing Procedures (cont.)</vt:lpstr>
      <vt:lpstr>Page 1 Billing</vt:lpstr>
      <vt:lpstr>Page 2 Billing</vt:lpstr>
      <vt:lpstr>Treatment Plan/Prob. 45</vt:lpstr>
      <vt:lpstr>Treatment Plan/Prob. 45</vt:lpstr>
      <vt:lpstr>Sample</vt:lpstr>
      <vt:lpstr>Monthly Treatment Report / Prob. 46</vt:lpstr>
      <vt:lpstr>MTR/Prob. 46 (cont.)</vt:lpstr>
      <vt:lpstr>MTR Prob. 46 Sample</vt:lpstr>
      <vt:lpstr>Authorized Releases/Probation Form 11B, 11I, 6B and 6D</vt:lpstr>
      <vt:lpstr>Release Sample</vt:lpstr>
      <vt:lpstr>Vendor Treatment Plans</vt:lpstr>
      <vt:lpstr>Vendor Treatment Plans (cont.)</vt:lpstr>
      <vt:lpstr>Vendor Treatment Plan  (cont.)</vt:lpstr>
      <vt:lpstr>Treatment Plan Sample</vt:lpstr>
      <vt:lpstr>Daily Treatment Log</vt:lpstr>
      <vt:lpstr>Sample</vt:lpstr>
      <vt:lpstr>Urine Collection</vt:lpstr>
      <vt:lpstr>Urine Collection</vt:lpstr>
      <vt:lpstr>Sample</vt:lpstr>
      <vt:lpstr>Required File Documents</vt:lpstr>
      <vt:lpstr>File Documents (cont.)</vt:lpstr>
      <vt:lpstr>Termination of Services</vt:lpstr>
      <vt:lpstr>Questions???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Vendor Awardee Training</dc:title>
  <dc:creator>Jodi Gay</dc:creator>
  <cp:lastModifiedBy>Jodi Kochaba</cp:lastModifiedBy>
  <cp:revision>187</cp:revision>
  <cp:lastPrinted>2015-05-15T14:27:49Z</cp:lastPrinted>
  <dcterms:created xsi:type="dcterms:W3CDTF">2015-05-05T14:39:12Z</dcterms:created>
  <dcterms:modified xsi:type="dcterms:W3CDTF">2018-05-31T14:15:19Z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TC010130221033</vt:lpwstr>
  </property>
</Properties>
</file>