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265" r:id="rId2"/>
    <p:sldId id="267" r:id="rId3"/>
    <p:sldId id="268" r:id="rId4"/>
    <p:sldId id="269" r:id="rId5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9" autoAdjust="0"/>
    <p:restoredTop sz="94683" autoAdjust="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5" d="100"/>
          <a:sy n="45" d="100"/>
        </p:scale>
        <p:origin x="-1998" y="-96"/>
      </p:cViewPr>
      <p:guideLst>
        <p:guide orient="horz" pos="2924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4" rIns="93029" bIns="46514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6AA1C035-9065-44D8-943F-BB1C2D0800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05891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07/16/96</a:t>
            </a:r>
            <a:endParaRPr lang="en-US" altLang="en-US" sz="1200" i="0"/>
          </a:p>
        </p:txBody>
      </p:sp>
      <p:sp>
        <p:nvSpPr>
          <p:cNvPr id="2052" name="Rectangle 4"/>
          <p:cNvSpPr>
            <a:spLocks noChangeArrowheads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3675" tIns="46838" rIns="93675" bIns="468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*</a:t>
            </a:r>
            <a:endParaRPr lang="en-US" alt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 altLang="en-US"/>
              <a:t>##</a:t>
            </a:r>
            <a:endParaRPr lang="en-US" altLang="en-US" sz="1200" i="0"/>
          </a:p>
        </p:txBody>
      </p:sp>
    </p:spTree>
    <p:extLst>
      <p:ext uri="{BB962C8B-B14F-4D97-AF65-F5344CB8AC3E}">
        <p14:creationId xmlns:p14="http://schemas.microsoft.com/office/powerpoint/2010/main" val="152234091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35854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5855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3585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92C03F1-70B5-40B0-AF61-B0C62382574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49F624-F838-48D4-8C22-06CD271293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9048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8E3D5-0573-4361-BD35-97843935EF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764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3C7BD-7B3B-4EBC-B27D-FA616BF432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302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A8F69-D2B0-4DB1-9A2A-1F10C14DA3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399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2F324C-A309-4140-8F9F-2B1DD50189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0461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056FAF-FEE3-4820-B761-FC7BB26B8E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6178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E07109-DB38-4488-9F4C-3AEFD82596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0097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3FF033-CCCB-4470-87A0-338582BF7B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7537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92C2E-1AFC-403E-BE8E-F10ECBA200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9468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433227-6F31-4AFE-869C-7D79AC66C8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010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alt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US" altLang="en-US" smtClean="0"/>
          </a:p>
        </p:txBody>
      </p:sp>
      <p:sp>
        <p:nvSpPr>
          <p:cNvPr id="348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48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348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fld id="{077BDBD0-2B27-4497-A70C-CAE674341D3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350963" y="214313"/>
            <a:ext cx="7793037" cy="1462087"/>
          </a:xfrm>
        </p:spPr>
        <p:txBody>
          <a:bodyPr/>
          <a:lstStyle/>
          <a:p>
            <a:r>
              <a:rPr lang="en-US" dirty="0" smtClean="0"/>
              <a:t>Billing Procedures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1371600" y="2017713"/>
            <a:ext cx="7772400" cy="4114800"/>
          </a:xfrm>
        </p:spPr>
        <p:txBody>
          <a:bodyPr/>
          <a:lstStyle/>
          <a:p>
            <a:r>
              <a:rPr lang="en-US" altLang="en-US" dirty="0" smtClean="0"/>
              <a:t>Invoice Example - Part A and Part B</a:t>
            </a:r>
          </a:p>
          <a:p>
            <a:r>
              <a:rPr lang="en-US" altLang="en-US" dirty="0" smtClean="0">
                <a:solidFill>
                  <a:srgbClr val="FF0000"/>
                </a:solidFill>
              </a:rPr>
              <a:t>Mandatory </a:t>
            </a:r>
            <a:r>
              <a:rPr lang="en-US" altLang="en-US" dirty="0" smtClean="0"/>
              <a:t>- Invoices to be submitted on or before the </a:t>
            </a:r>
            <a:r>
              <a:rPr lang="en-US" altLang="en-US" dirty="0" smtClean="0">
                <a:solidFill>
                  <a:srgbClr val="FF0000"/>
                </a:solidFill>
              </a:rPr>
              <a:t>10</a:t>
            </a:r>
            <a:r>
              <a:rPr lang="en-US" altLang="en-US" baseline="30000" dirty="0" smtClean="0">
                <a:solidFill>
                  <a:srgbClr val="FF0000"/>
                </a:solidFill>
              </a:rPr>
              <a:t>th</a:t>
            </a:r>
            <a:r>
              <a:rPr lang="en-US" altLang="en-US" dirty="0" smtClean="0"/>
              <a:t> of each month.</a:t>
            </a:r>
          </a:p>
          <a:p>
            <a:r>
              <a:rPr lang="en-US" altLang="en-US" dirty="0" smtClean="0"/>
              <a:t>Billing should properly reflect charges in units.  Units are in 30 minute increments.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0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ctr"/>
          <a:lstStyle/>
          <a:p>
            <a:r>
              <a:rPr lang="en-US" altLang="en-US" dirty="0" smtClean="0"/>
              <a:t>Billing Procedures (cont.)</a:t>
            </a:r>
            <a:endParaRPr lang="en-US" alt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2"/>
            <a:ext cx="7772400" cy="4764088"/>
          </a:xfrm>
          <a:noFill/>
          <a:ln/>
        </p:spPr>
        <p:txBody>
          <a:bodyPr lIns="182562" tIns="46038" rIns="182562" bIns="46038"/>
          <a:lstStyle/>
          <a:p>
            <a:r>
              <a:rPr lang="en-US" altLang="en-US" dirty="0" smtClean="0"/>
              <a:t>Invoices </a:t>
            </a:r>
            <a:r>
              <a:rPr lang="en-US" altLang="en-US" b="1" dirty="0" smtClean="0">
                <a:solidFill>
                  <a:srgbClr val="FF0000"/>
                </a:solidFill>
              </a:rPr>
              <a:t>must</a:t>
            </a:r>
            <a:r>
              <a:rPr lang="en-US" altLang="en-US" dirty="0" smtClean="0"/>
              <a:t> be submitted through the Electronic </a:t>
            </a:r>
            <a:r>
              <a:rPr lang="en-US" altLang="en-US" dirty="0"/>
              <a:t>Reporting </a:t>
            </a:r>
            <a:r>
              <a:rPr lang="en-US" altLang="en-US" dirty="0" smtClean="0"/>
              <a:t>System. </a:t>
            </a:r>
            <a:r>
              <a:rPr lang="en-US" altLang="en-US" dirty="0">
                <a:solidFill>
                  <a:srgbClr val="00B0F0"/>
                </a:solidFill>
              </a:rPr>
              <a:t>http://ers.uscourts.gov/</a:t>
            </a:r>
            <a:endParaRPr lang="en-US" altLang="en-US" dirty="0" smtClean="0">
              <a:solidFill>
                <a:srgbClr val="00B0F0"/>
              </a:solidFill>
            </a:endParaRPr>
          </a:p>
          <a:p>
            <a:r>
              <a:rPr lang="en-US" altLang="en-US" dirty="0" smtClean="0">
                <a:solidFill>
                  <a:srgbClr val="00B050"/>
                </a:solidFill>
              </a:rPr>
              <a:t>Important</a:t>
            </a:r>
            <a:r>
              <a:rPr lang="en-US" altLang="en-US" dirty="0" smtClean="0"/>
              <a:t> - Pacts Number and correct client name on all documents submitted.</a:t>
            </a:r>
          </a:p>
          <a:p>
            <a:r>
              <a:rPr lang="en-US" altLang="en-US" dirty="0" smtClean="0"/>
              <a:t>Further invoice guidance can be found at: </a:t>
            </a:r>
            <a:r>
              <a:rPr lang="en-US" altLang="en-US" dirty="0" smtClean="0">
                <a:solidFill>
                  <a:srgbClr val="00B0F0"/>
                </a:solidFill>
              </a:rPr>
              <a:t>http</a:t>
            </a:r>
            <a:r>
              <a:rPr lang="en-US" altLang="en-US" dirty="0">
                <a:solidFill>
                  <a:srgbClr val="00B0F0"/>
                </a:solidFill>
              </a:rPr>
              <a:t>://</a:t>
            </a:r>
            <a:r>
              <a:rPr lang="en-US" altLang="en-US" dirty="0" smtClean="0">
                <a:solidFill>
                  <a:srgbClr val="00B0F0"/>
                </a:solidFill>
              </a:rPr>
              <a:t>www.ded.uscourts.gov</a:t>
            </a:r>
            <a:endParaRPr lang="en-US" alt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847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2125661" cy="1462087"/>
          </a:xfrm>
        </p:spPr>
        <p:txBody>
          <a:bodyPr/>
          <a:lstStyle/>
          <a:p>
            <a:r>
              <a:rPr lang="en-US" dirty="0" smtClean="0"/>
              <a:t>Page 1</a:t>
            </a:r>
            <a:br>
              <a:rPr lang="en-US" dirty="0" smtClean="0"/>
            </a:br>
            <a:r>
              <a:rPr lang="en-US" dirty="0" smtClean="0"/>
              <a:t>Billing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261373"/>
              </p:ext>
            </p:extLst>
          </p:nvPr>
        </p:nvGraphicFramePr>
        <p:xfrm>
          <a:off x="3657599" y="304799"/>
          <a:ext cx="4779994" cy="61935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0" name="Acrobat Document" r:id="rId3" imgW="5829261" imgH="7553106" progId="AcroExch.Document.7">
                  <p:embed/>
                </p:oleObj>
              </mc:Choice>
              <mc:Fallback>
                <p:oleObj name="Acrobat Document" r:id="rId3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57599" y="304799"/>
                        <a:ext cx="4779994" cy="619354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29583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39" y="214313"/>
            <a:ext cx="2125661" cy="1462087"/>
          </a:xfrm>
        </p:spPr>
        <p:txBody>
          <a:bodyPr/>
          <a:lstStyle/>
          <a:p>
            <a:r>
              <a:rPr lang="en-US" dirty="0" smtClean="0"/>
              <a:t>Page 2</a:t>
            </a:r>
            <a:br>
              <a:rPr lang="en-US" dirty="0" smtClean="0"/>
            </a:br>
            <a:r>
              <a:rPr lang="en-US" dirty="0" smtClean="0"/>
              <a:t>Billing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9092339"/>
              </p:ext>
            </p:extLst>
          </p:nvPr>
        </p:nvGraphicFramePr>
        <p:xfrm>
          <a:off x="3429000" y="228600"/>
          <a:ext cx="4754880" cy="61623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" name="Acrobat Document" r:id="rId3" imgW="5829261" imgH="7553106" progId="AcroExch.Document.7">
                  <p:embed/>
                </p:oleObj>
              </mc:Choice>
              <mc:Fallback>
                <p:oleObj name="Acrobat Document" r:id="rId3" imgW="5829261" imgH="7553106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228600"/>
                        <a:ext cx="4754880" cy="6162316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2169498"/>
      </p:ext>
    </p:extLst>
  </p:cSld>
  <p:clrMapOvr>
    <a:masterClrMapping/>
  </p:clrMapOvr>
</p:sld>
</file>

<file path=ppt/theme/theme1.xml><?xml version="1.0" encoding="utf-8"?>
<a:theme xmlns:a="http://schemas.openxmlformats.org/drawingml/2006/main" name="Staff training presentation">
  <a:themeElements>
    <a:clrScheme name="Blends 5">
      <a:dk1>
        <a:srgbClr val="000000"/>
      </a:dk1>
      <a:lt1>
        <a:srgbClr val="FFFFFF"/>
      </a:lt1>
      <a:dk2>
        <a:srgbClr val="000066"/>
      </a:dk2>
      <a:lt2>
        <a:srgbClr val="333333"/>
      </a:lt2>
      <a:accent1>
        <a:srgbClr val="C4709A"/>
      </a:accent1>
      <a:accent2>
        <a:srgbClr val="4B4EB5"/>
      </a:accent2>
      <a:accent3>
        <a:srgbClr val="FFFFFF"/>
      </a:accent3>
      <a:accent4>
        <a:srgbClr val="000000"/>
      </a:accent4>
      <a:accent5>
        <a:srgbClr val="DEBBCA"/>
      </a:accent5>
      <a:accent6>
        <a:srgbClr val="4346A4"/>
      </a:accent6>
      <a:hlink>
        <a:srgbClr val="C481CF"/>
      </a:hlink>
      <a:folHlink>
        <a:srgbClr val="76B749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 training presentation</Template>
  <TotalTime>8</TotalTime>
  <Words>87</Words>
  <Application>Microsoft Office PowerPoint</Application>
  <PresentationFormat>On-screen Show (4:3)</PresentationFormat>
  <Paragraphs>10</Paragraphs>
  <Slides>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Times New Roman</vt:lpstr>
      <vt:lpstr>Tahoma</vt:lpstr>
      <vt:lpstr>Wingdings</vt:lpstr>
      <vt:lpstr>Arial</vt:lpstr>
      <vt:lpstr>Staff training presentation</vt:lpstr>
      <vt:lpstr>Acrobat Document</vt:lpstr>
      <vt:lpstr>Billing Procedures</vt:lpstr>
      <vt:lpstr>Billing Procedures (cont.)</vt:lpstr>
      <vt:lpstr>Page 1 Billing</vt:lpstr>
      <vt:lpstr>Page 2 Billing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Staff Training</dc:title>
  <dc:creator>Jodi Gay</dc:creator>
  <cp:lastModifiedBy>Jodi Gay</cp:lastModifiedBy>
  <cp:revision>2</cp:revision>
  <dcterms:created xsi:type="dcterms:W3CDTF">2015-06-08T15:01:28Z</dcterms:created>
  <dcterms:modified xsi:type="dcterms:W3CDTF">2015-06-08T15:10:07Z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TC010130221033</vt:lpwstr>
  </property>
</Properties>
</file>